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07C401-EE16-403B-BD01-03E4270E6CF2}" type="doc">
      <dgm:prSet loTypeId="urn:microsoft.com/office/officeart/2005/8/layout/vList3" loCatId="list" qsTypeId="urn:microsoft.com/office/officeart/2005/8/quickstyle/3d1" qsCatId="3D" csTypeId="urn:microsoft.com/office/officeart/2005/8/colors/colorful1#1" csCatId="colorful" phldr="1"/>
      <dgm:spPr/>
    </dgm:pt>
    <dgm:pt modelId="{7C1DB3D7-E6C5-4FB9-A647-5D56C0DCD38B}">
      <dgm:prSet phldrT="[Text]"/>
      <dgm:spPr/>
      <dgm:t>
        <a:bodyPr/>
        <a:lstStyle/>
        <a:p>
          <a:r>
            <a:rPr lang="en-US" dirty="0">
              <a:latin typeface="Cambria" pitchFamily="18" charset="0"/>
            </a:rPr>
            <a:t>PARENT</a:t>
          </a:r>
          <a:endParaRPr lang="en-IN" dirty="0">
            <a:latin typeface="Cambria" pitchFamily="18" charset="0"/>
          </a:endParaRPr>
        </a:p>
      </dgm:t>
    </dgm:pt>
    <dgm:pt modelId="{35CC0D79-6AC9-4D52-9F65-6D95E741913B}" type="parTrans" cxnId="{696A4D2F-2DAF-411F-A35C-56AF69DAEDBA}">
      <dgm:prSet/>
      <dgm:spPr/>
      <dgm:t>
        <a:bodyPr/>
        <a:lstStyle/>
        <a:p>
          <a:endParaRPr lang="en-IN"/>
        </a:p>
      </dgm:t>
    </dgm:pt>
    <dgm:pt modelId="{90A504CD-B8B7-4618-962D-E4ECC3F8FCED}" type="sibTrans" cxnId="{696A4D2F-2DAF-411F-A35C-56AF69DAEDBA}">
      <dgm:prSet/>
      <dgm:spPr/>
      <dgm:t>
        <a:bodyPr/>
        <a:lstStyle/>
        <a:p>
          <a:endParaRPr lang="en-IN"/>
        </a:p>
      </dgm:t>
    </dgm:pt>
    <dgm:pt modelId="{0AD71950-BED9-4672-8CF2-B1EEB2E8678D}">
      <dgm:prSet phldrT="[Text]"/>
      <dgm:spPr/>
      <dgm:t>
        <a:bodyPr/>
        <a:lstStyle/>
        <a:p>
          <a:r>
            <a:rPr lang="en-US" dirty="0">
              <a:latin typeface="Cambria" pitchFamily="18" charset="0"/>
            </a:rPr>
            <a:t>ADULT</a:t>
          </a:r>
          <a:endParaRPr lang="en-IN" dirty="0">
            <a:latin typeface="Cambria" pitchFamily="18" charset="0"/>
          </a:endParaRPr>
        </a:p>
      </dgm:t>
    </dgm:pt>
    <dgm:pt modelId="{8C906462-0F15-45CD-8D49-F8B00BFC4E5E}" type="parTrans" cxnId="{9D63CDD7-8298-4708-A2A0-CA150BFC6EAE}">
      <dgm:prSet/>
      <dgm:spPr/>
      <dgm:t>
        <a:bodyPr/>
        <a:lstStyle/>
        <a:p>
          <a:endParaRPr lang="en-IN"/>
        </a:p>
      </dgm:t>
    </dgm:pt>
    <dgm:pt modelId="{F0B641EA-AFF6-43BC-B93D-4EC40869C006}" type="sibTrans" cxnId="{9D63CDD7-8298-4708-A2A0-CA150BFC6EAE}">
      <dgm:prSet/>
      <dgm:spPr/>
      <dgm:t>
        <a:bodyPr/>
        <a:lstStyle/>
        <a:p>
          <a:endParaRPr lang="en-IN"/>
        </a:p>
      </dgm:t>
    </dgm:pt>
    <dgm:pt modelId="{918939CF-1D32-48BA-889C-51110C0FAD31}">
      <dgm:prSet phldrT="[Text]"/>
      <dgm:spPr/>
      <dgm:t>
        <a:bodyPr/>
        <a:lstStyle/>
        <a:p>
          <a:r>
            <a:rPr lang="en-US" dirty="0">
              <a:latin typeface="Cambria" pitchFamily="18" charset="0"/>
            </a:rPr>
            <a:t>CHILD</a:t>
          </a:r>
          <a:endParaRPr lang="en-IN" dirty="0">
            <a:latin typeface="Cambria" pitchFamily="18" charset="0"/>
          </a:endParaRPr>
        </a:p>
      </dgm:t>
    </dgm:pt>
    <dgm:pt modelId="{EA0F5E8B-C587-4F72-95EC-ECFCC84C225C}" type="parTrans" cxnId="{79AD08BF-ED10-4A13-8B63-C35448AA0C66}">
      <dgm:prSet/>
      <dgm:spPr/>
      <dgm:t>
        <a:bodyPr/>
        <a:lstStyle/>
        <a:p>
          <a:endParaRPr lang="en-IN"/>
        </a:p>
      </dgm:t>
    </dgm:pt>
    <dgm:pt modelId="{8C974AFA-A817-4782-9A00-0FA42B926C48}" type="sibTrans" cxnId="{79AD08BF-ED10-4A13-8B63-C35448AA0C66}">
      <dgm:prSet/>
      <dgm:spPr/>
      <dgm:t>
        <a:bodyPr/>
        <a:lstStyle/>
        <a:p>
          <a:endParaRPr lang="en-IN"/>
        </a:p>
      </dgm:t>
    </dgm:pt>
    <dgm:pt modelId="{039ED6E2-4684-44B5-9039-80D2B6A77F0E}" type="pres">
      <dgm:prSet presAssocID="{4507C401-EE16-403B-BD01-03E4270E6CF2}" presName="linearFlow" presStyleCnt="0">
        <dgm:presLayoutVars>
          <dgm:dir/>
          <dgm:resizeHandles val="exact"/>
        </dgm:presLayoutVars>
      </dgm:prSet>
      <dgm:spPr/>
    </dgm:pt>
    <dgm:pt modelId="{9BEEB9AB-A670-4BA8-B44B-22E02F7D48DB}" type="pres">
      <dgm:prSet presAssocID="{7C1DB3D7-E6C5-4FB9-A647-5D56C0DCD38B}" presName="composite" presStyleCnt="0"/>
      <dgm:spPr/>
    </dgm:pt>
    <dgm:pt modelId="{97A3563B-7F7B-457A-8AEF-7D1946EDC6B8}" type="pres">
      <dgm:prSet presAssocID="{7C1DB3D7-E6C5-4FB9-A647-5D56C0DCD38B}" presName="imgShp" presStyleLbl="fgImgPlace1" presStyleIdx="0" presStyleCnt="3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4">
              <a:lumMod val="50000"/>
            </a:schemeClr>
          </a:solidFill>
        </a:ln>
      </dgm:spPr>
    </dgm:pt>
    <dgm:pt modelId="{F40BF15A-E951-4084-9465-073603D45C3F}" type="pres">
      <dgm:prSet presAssocID="{7C1DB3D7-E6C5-4FB9-A647-5D56C0DCD38B}" presName="txShp" presStyleLbl="node1" presStyleIdx="0" presStyleCnt="3">
        <dgm:presLayoutVars>
          <dgm:bulletEnabled val="1"/>
        </dgm:presLayoutVars>
      </dgm:prSet>
      <dgm:spPr/>
    </dgm:pt>
    <dgm:pt modelId="{33BD4EA3-6791-4917-9880-CECF48163841}" type="pres">
      <dgm:prSet presAssocID="{90A504CD-B8B7-4618-962D-E4ECC3F8FCED}" presName="spacing" presStyleCnt="0"/>
      <dgm:spPr/>
    </dgm:pt>
    <dgm:pt modelId="{041EEDEB-9E85-407E-9BBA-7AFF299FF1F2}" type="pres">
      <dgm:prSet presAssocID="{0AD71950-BED9-4672-8CF2-B1EEB2E8678D}" presName="composite" presStyleCnt="0"/>
      <dgm:spPr/>
    </dgm:pt>
    <dgm:pt modelId="{A4A7E24F-7B10-4843-9CE4-E9E9FD7C73ED}" type="pres">
      <dgm:prSet presAssocID="{0AD71950-BED9-4672-8CF2-B1EEB2E8678D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solidFill>
            <a:schemeClr val="accent5">
              <a:lumMod val="50000"/>
            </a:schemeClr>
          </a:solidFill>
        </a:ln>
      </dgm:spPr>
    </dgm:pt>
    <dgm:pt modelId="{D891BBB5-6DCE-494A-A903-21416B1855ED}" type="pres">
      <dgm:prSet presAssocID="{0AD71950-BED9-4672-8CF2-B1EEB2E8678D}" presName="txShp" presStyleLbl="node1" presStyleIdx="1" presStyleCnt="3">
        <dgm:presLayoutVars>
          <dgm:bulletEnabled val="1"/>
        </dgm:presLayoutVars>
      </dgm:prSet>
      <dgm:spPr/>
    </dgm:pt>
    <dgm:pt modelId="{DCC5BE3F-A75F-4ABD-BECF-66A98C960C0C}" type="pres">
      <dgm:prSet presAssocID="{F0B641EA-AFF6-43BC-B93D-4EC40869C006}" presName="spacing" presStyleCnt="0"/>
      <dgm:spPr/>
    </dgm:pt>
    <dgm:pt modelId="{07FBC8B4-D7AA-496D-848A-3B41396364C0}" type="pres">
      <dgm:prSet presAssocID="{918939CF-1D32-48BA-889C-51110C0FAD31}" presName="composite" presStyleCnt="0"/>
      <dgm:spPr/>
    </dgm:pt>
    <dgm:pt modelId="{2EB07F23-C2A2-426D-8D7A-CDC18407104D}" type="pres">
      <dgm:prSet presAssocID="{918939CF-1D32-48BA-889C-51110C0FAD31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</dgm:pt>
    <dgm:pt modelId="{FC9D00D8-927D-4396-B7AE-E74A2556C4D2}" type="pres">
      <dgm:prSet presAssocID="{918939CF-1D32-48BA-889C-51110C0FAD31}" presName="txShp" presStyleLbl="node1" presStyleIdx="2" presStyleCnt="3">
        <dgm:presLayoutVars>
          <dgm:bulletEnabled val="1"/>
        </dgm:presLayoutVars>
      </dgm:prSet>
      <dgm:spPr/>
    </dgm:pt>
  </dgm:ptLst>
  <dgm:cxnLst>
    <dgm:cxn modelId="{696A4D2F-2DAF-411F-A35C-56AF69DAEDBA}" srcId="{4507C401-EE16-403B-BD01-03E4270E6CF2}" destId="{7C1DB3D7-E6C5-4FB9-A647-5D56C0DCD38B}" srcOrd="0" destOrd="0" parTransId="{35CC0D79-6AC9-4D52-9F65-6D95E741913B}" sibTransId="{90A504CD-B8B7-4618-962D-E4ECC3F8FCED}"/>
    <dgm:cxn modelId="{6B30EC5D-5D10-499F-90DE-E72D1A412C66}" type="presOf" srcId="{7C1DB3D7-E6C5-4FB9-A647-5D56C0DCD38B}" destId="{F40BF15A-E951-4084-9465-073603D45C3F}" srcOrd="0" destOrd="0" presId="urn:microsoft.com/office/officeart/2005/8/layout/vList3"/>
    <dgm:cxn modelId="{13D2CF5F-4C56-4356-9D4A-11C25D25828C}" type="presOf" srcId="{4507C401-EE16-403B-BD01-03E4270E6CF2}" destId="{039ED6E2-4684-44B5-9039-80D2B6A77F0E}" srcOrd="0" destOrd="0" presId="urn:microsoft.com/office/officeart/2005/8/layout/vList3"/>
    <dgm:cxn modelId="{3EF455BB-D45C-42EE-A2C9-9D0A4E130565}" type="presOf" srcId="{0AD71950-BED9-4672-8CF2-B1EEB2E8678D}" destId="{D891BBB5-6DCE-494A-A903-21416B1855ED}" srcOrd="0" destOrd="0" presId="urn:microsoft.com/office/officeart/2005/8/layout/vList3"/>
    <dgm:cxn modelId="{79AD08BF-ED10-4A13-8B63-C35448AA0C66}" srcId="{4507C401-EE16-403B-BD01-03E4270E6CF2}" destId="{918939CF-1D32-48BA-889C-51110C0FAD31}" srcOrd="2" destOrd="0" parTransId="{EA0F5E8B-C587-4F72-95EC-ECFCC84C225C}" sibTransId="{8C974AFA-A817-4782-9A00-0FA42B926C48}"/>
    <dgm:cxn modelId="{9D63CDD7-8298-4708-A2A0-CA150BFC6EAE}" srcId="{4507C401-EE16-403B-BD01-03E4270E6CF2}" destId="{0AD71950-BED9-4672-8CF2-B1EEB2E8678D}" srcOrd="1" destOrd="0" parTransId="{8C906462-0F15-45CD-8D49-F8B00BFC4E5E}" sibTransId="{F0B641EA-AFF6-43BC-B93D-4EC40869C006}"/>
    <dgm:cxn modelId="{8D2284EE-FE39-42D6-877D-E400722E3221}" type="presOf" srcId="{918939CF-1D32-48BA-889C-51110C0FAD31}" destId="{FC9D00D8-927D-4396-B7AE-E74A2556C4D2}" srcOrd="0" destOrd="0" presId="urn:microsoft.com/office/officeart/2005/8/layout/vList3"/>
    <dgm:cxn modelId="{E21C6BA5-F63A-4DE9-94A4-8C4DB0EF22D2}" type="presParOf" srcId="{039ED6E2-4684-44B5-9039-80D2B6A77F0E}" destId="{9BEEB9AB-A670-4BA8-B44B-22E02F7D48DB}" srcOrd="0" destOrd="0" presId="urn:microsoft.com/office/officeart/2005/8/layout/vList3"/>
    <dgm:cxn modelId="{909A6202-9362-41A8-8E72-0BB16808C58C}" type="presParOf" srcId="{9BEEB9AB-A670-4BA8-B44B-22E02F7D48DB}" destId="{97A3563B-7F7B-457A-8AEF-7D1946EDC6B8}" srcOrd="0" destOrd="0" presId="urn:microsoft.com/office/officeart/2005/8/layout/vList3"/>
    <dgm:cxn modelId="{09241414-4733-48D6-8BED-B3A24D414D12}" type="presParOf" srcId="{9BEEB9AB-A670-4BA8-B44B-22E02F7D48DB}" destId="{F40BF15A-E951-4084-9465-073603D45C3F}" srcOrd="1" destOrd="0" presId="urn:microsoft.com/office/officeart/2005/8/layout/vList3"/>
    <dgm:cxn modelId="{D8BE3967-0707-44C5-BC19-BDA0F18C70D7}" type="presParOf" srcId="{039ED6E2-4684-44B5-9039-80D2B6A77F0E}" destId="{33BD4EA3-6791-4917-9880-CECF48163841}" srcOrd="1" destOrd="0" presId="urn:microsoft.com/office/officeart/2005/8/layout/vList3"/>
    <dgm:cxn modelId="{DD4F7F4A-0B46-4BC4-BA5B-DAAF93C0F104}" type="presParOf" srcId="{039ED6E2-4684-44B5-9039-80D2B6A77F0E}" destId="{041EEDEB-9E85-407E-9BBA-7AFF299FF1F2}" srcOrd="2" destOrd="0" presId="urn:microsoft.com/office/officeart/2005/8/layout/vList3"/>
    <dgm:cxn modelId="{13CCB16E-DFC2-41C0-BCAA-49AC68F1FBD6}" type="presParOf" srcId="{041EEDEB-9E85-407E-9BBA-7AFF299FF1F2}" destId="{A4A7E24F-7B10-4843-9CE4-E9E9FD7C73ED}" srcOrd="0" destOrd="0" presId="urn:microsoft.com/office/officeart/2005/8/layout/vList3"/>
    <dgm:cxn modelId="{D9E5EAB2-EAF7-4C69-983F-FF376D403137}" type="presParOf" srcId="{041EEDEB-9E85-407E-9BBA-7AFF299FF1F2}" destId="{D891BBB5-6DCE-494A-A903-21416B1855ED}" srcOrd="1" destOrd="0" presId="urn:microsoft.com/office/officeart/2005/8/layout/vList3"/>
    <dgm:cxn modelId="{E89AB327-E276-4074-BC5E-2FEABF1FA728}" type="presParOf" srcId="{039ED6E2-4684-44B5-9039-80D2B6A77F0E}" destId="{DCC5BE3F-A75F-4ABD-BECF-66A98C960C0C}" srcOrd="3" destOrd="0" presId="urn:microsoft.com/office/officeart/2005/8/layout/vList3"/>
    <dgm:cxn modelId="{64A91CEA-A01E-47E7-904F-CD9A3ABFD058}" type="presParOf" srcId="{039ED6E2-4684-44B5-9039-80D2B6A77F0E}" destId="{07FBC8B4-D7AA-496D-848A-3B41396364C0}" srcOrd="4" destOrd="0" presId="urn:microsoft.com/office/officeart/2005/8/layout/vList3"/>
    <dgm:cxn modelId="{F07A2442-A34F-4C85-B480-8E959EC84FEB}" type="presParOf" srcId="{07FBC8B4-D7AA-496D-848A-3B41396364C0}" destId="{2EB07F23-C2A2-426D-8D7A-CDC18407104D}" srcOrd="0" destOrd="0" presId="urn:microsoft.com/office/officeart/2005/8/layout/vList3"/>
    <dgm:cxn modelId="{55D0E960-00F6-432A-A3AB-BCDABD5209D5}" type="presParOf" srcId="{07FBC8B4-D7AA-496D-848A-3B41396364C0}" destId="{FC9D00D8-927D-4396-B7AE-E74A2556C4D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BF15A-E951-4084-9465-073603D45C3F}">
      <dsp:nvSpPr>
        <dsp:cNvPr id="0" name=""/>
        <dsp:cNvSpPr/>
      </dsp:nvSpPr>
      <dsp:spPr>
        <a:xfrm rot="10800000">
          <a:off x="1692784" y="1710"/>
          <a:ext cx="5472684" cy="125730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436" tIns="224790" rIns="419608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>
              <a:latin typeface="Cambria" pitchFamily="18" charset="0"/>
            </a:rPr>
            <a:t>PARENT</a:t>
          </a:r>
          <a:endParaRPr lang="en-IN" sz="5900" kern="1200" dirty="0">
            <a:latin typeface="Cambria" pitchFamily="18" charset="0"/>
          </a:endParaRPr>
        </a:p>
      </dsp:txBody>
      <dsp:txXfrm rot="10800000">
        <a:off x="2007110" y="1710"/>
        <a:ext cx="5158358" cy="1257304"/>
      </dsp:txXfrm>
    </dsp:sp>
    <dsp:sp modelId="{97A3563B-7F7B-457A-8AEF-7D1946EDC6B8}">
      <dsp:nvSpPr>
        <dsp:cNvPr id="0" name=""/>
        <dsp:cNvSpPr/>
      </dsp:nvSpPr>
      <dsp:spPr>
        <a:xfrm>
          <a:off x="1064131" y="1710"/>
          <a:ext cx="1257304" cy="125730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270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D891BBB5-6DCE-494A-A903-21416B1855ED}">
      <dsp:nvSpPr>
        <dsp:cNvPr id="0" name=""/>
        <dsp:cNvSpPr/>
      </dsp:nvSpPr>
      <dsp:spPr>
        <a:xfrm rot="10800000">
          <a:off x="1692784" y="1634329"/>
          <a:ext cx="5472684" cy="1257304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436" tIns="224790" rIns="419608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>
              <a:latin typeface="Cambria" pitchFamily="18" charset="0"/>
            </a:rPr>
            <a:t>ADULT</a:t>
          </a:r>
          <a:endParaRPr lang="en-IN" sz="5900" kern="1200" dirty="0">
            <a:latin typeface="Cambria" pitchFamily="18" charset="0"/>
          </a:endParaRPr>
        </a:p>
      </dsp:txBody>
      <dsp:txXfrm rot="10800000">
        <a:off x="2007110" y="1634329"/>
        <a:ext cx="5158358" cy="1257304"/>
      </dsp:txXfrm>
    </dsp:sp>
    <dsp:sp modelId="{A4A7E24F-7B10-4843-9CE4-E9E9FD7C73ED}">
      <dsp:nvSpPr>
        <dsp:cNvPr id="0" name=""/>
        <dsp:cNvSpPr/>
      </dsp:nvSpPr>
      <dsp:spPr>
        <a:xfrm>
          <a:off x="1064131" y="1634329"/>
          <a:ext cx="1257304" cy="125730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C9D00D8-927D-4396-B7AE-E74A2556C4D2}">
      <dsp:nvSpPr>
        <dsp:cNvPr id="0" name=""/>
        <dsp:cNvSpPr/>
      </dsp:nvSpPr>
      <dsp:spPr>
        <a:xfrm rot="10800000">
          <a:off x="1692784" y="3266948"/>
          <a:ext cx="5472684" cy="125730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436" tIns="224790" rIns="419608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>
              <a:latin typeface="Cambria" pitchFamily="18" charset="0"/>
            </a:rPr>
            <a:t>CHILD</a:t>
          </a:r>
          <a:endParaRPr lang="en-IN" sz="5900" kern="1200" dirty="0">
            <a:latin typeface="Cambria" pitchFamily="18" charset="0"/>
          </a:endParaRPr>
        </a:p>
      </dsp:txBody>
      <dsp:txXfrm rot="10800000">
        <a:off x="2007110" y="3266948"/>
        <a:ext cx="5158358" cy="1257304"/>
      </dsp:txXfrm>
    </dsp:sp>
    <dsp:sp modelId="{2EB07F23-C2A2-426D-8D7A-CDC18407104D}">
      <dsp:nvSpPr>
        <dsp:cNvPr id="0" name=""/>
        <dsp:cNvSpPr/>
      </dsp:nvSpPr>
      <dsp:spPr>
        <a:xfrm>
          <a:off x="1064131" y="3266948"/>
          <a:ext cx="1257304" cy="1257304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0">
              <a:schemeClr val="tx2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01873-BAE2-4CF8-BDEF-3725D6C0F500}" type="datetimeFigureOut">
              <a:rPr lang="en-US" smtClean="0"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B133-4094-40D3-A65B-0FAAB1B18DB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1214446"/>
          </a:xfrm>
        </p:spPr>
        <p:txBody>
          <a:bodyPr>
            <a:normAutofit/>
          </a:bodyPr>
          <a:lstStyle/>
          <a:p>
            <a:r>
              <a:rPr lang="en-US" sz="6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EGO STATES</a:t>
            </a:r>
            <a:endParaRPr lang="en-IN" sz="6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71488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erlin Sans FB Demi" pitchFamily="34" charset="0"/>
              </a:rPr>
              <a:t>Dr. </a:t>
            </a:r>
            <a:r>
              <a:rPr lang="en-US" sz="40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Berlin Sans FB Demi" pitchFamily="34" charset="0"/>
              </a:rPr>
              <a:t>Srinibash</a:t>
            </a:r>
            <a:r>
              <a:rPr lang="en-US" sz="4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erlin Sans FB Demi" pitchFamily="34" charset="0"/>
              </a:rPr>
              <a:t> Dash</a:t>
            </a:r>
          </a:p>
          <a:p>
            <a:r>
              <a:rPr lang="en-US" sz="4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erlin Sans FB Demi" pitchFamily="34" charset="0"/>
                <a:cs typeface="Calibri" pitchFamily="34" charset="0"/>
              </a:rPr>
              <a:t>School of Management</a:t>
            </a:r>
          </a:p>
          <a:p>
            <a:r>
              <a:rPr lang="en-US" sz="4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erlin Sans FB Demi" pitchFamily="34" charset="0"/>
                <a:cs typeface="Calibri" pitchFamily="34" charset="0"/>
              </a:rPr>
              <a:t>GMU, SBP</a:t>
            </a:r>
            <a:endParaRPr lang="en-IN" b="1" dirty="0">
              <a:solidFill>
                <a:schemeClr val="accent5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 descr="100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r="37903" b="57450"/>
          <a:stretch>
            <a:fillRect/>
          </a:stretch>
        </p:blipFill>
        <p:spPr>
          <a:xfrm>
            <a:off x="5072066" y="1928802"/>
            <a:ext cx="3667130" cy="2500330"/>
          </a:xfrm>
          <a:prstGeom prst="rect">
            <a:avLst/>
          </a:prstGeom>
        </p:spPr>
      </p:pic>
      <p:pic>
        <p:nvPicPr>
          <p:cNvPr id="5" name="Picture 4" descr="100.jp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78191" y="1928802"/>
            <a:ext cx="3922371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DEFINITION</a:t>
            </a:r>
            <a:endParaRPr lang="en-IN" sz="4800" u="sng" dirty="0">
              <a:solidFill>
                <a:schemeClr val="accent5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b="1" dirty="0">
                <a:solidFill>
                  <a:schemeClr val="bg1"/>
                </a:solidFill>
              </a:rPr>
              <a:t>Ego States</a:t>
            </a:r>
            <a:r>
              <a:rPr lang="en-IN" dirty="0">
                <a:solidFill>
                  <a:schemeClr val="bg1"/>
                </a:solidFill>
              </a:rPr>
              <a:t> are consistent patterns of feeling, thinking and behaviour that we all possess.</a:t>
            </a:r>
          </a:p>
          <a:p>
            <a:pPr>
              <a:buFont typeface="Wingdings" pitchFamily="2" charset="2"/>
              <a:buChar char="q"/>
            </a:pPr>
            <a:r>
              <a:rPr lang="en-IN" dirty="0">
                <a:solidFill>
                  <a:schemeClr val="bg1"/>
                </a:solidFill>
              </a:rPr>
              <a:t>It is a way in which we think, feel and behave, making up our personality at a given time.</a:t>
            </a:r>
          </a:p>
          <a:p>
            <a:pPr>
              <a:buFont typeface="Wingdings" pitchFamily="2" charset="2"/>
              <a:buChar char="q"/>
            </a:pPr>
            <a:r>
              <a:rPr lang="en-IN" dirty="0">
                <a:solidFill>
                  <a:schemeClr val="bg1"/>
                </a:solidFill>
              </a:rPr>
              <a:t>Eric Berne, a Psychiatrist and the creator of the transactional analysis of ego states, defines </a:t>
            </a:r>
            <a:r>
              <a:rPr lang="en-IN" b="1" dirty="0">
                <a:solidFill>
                  <a:schemeClr val="bg1"/>
                </a:solidFill>
              </a:rPr>
              <a:t>Ego state </a:t>
            </a:r>
            <a:r>
              <a:rPr lang="en-IN" dirty="0">
                <a:solidFill>
                  <a:schemeClr val="bg1"/>
                </a:solidFill>
              </a:rPr>
              <a:t>as ‘a system of feelings accompanied by related set of behaviour patterns.’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ANALYSIS OF EGO STATES</a:t>
            </a:r>
            <a:endParaRPr lang="en-IN" sz="4800" u="sng" dirty="0">
              <a:solidFill>
                <a:schemeClr val="accent5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The ego plays an important role in human behavior.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Transactional Analysis of Ego state was developed during the 1960s by Dr Eric Berne.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It is based on two notions: That we have three sides or 'ego-states' to our 'personality (Parent, Adult and Child), and that these ego states converse with one another in 'transactions' both internally and externally with other people.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Transactional Analysis helps us understand how we relate to others and gives us useful tools for self-knowledge and personal development.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Structural model of THE EGO STATES</a:t>
            </a:r>
            <a:endParaRPr lang="en-IN" sz="4800" u="sng" dirty="0">
              <a:solidFill>
                <a:schemeClr val="accent5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PARENT EGO</a:t>
            </a:r>
            <a:endParaRPr lang="en-IN" u="sng" dirty="0">
              <a:solidFill>
                <a:schemeClr val="accent5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sz="2600" dirty="0">
                <a:solidFill>
                  <a:schemeClr val="bg1"/>
                </a:solidFill>
              </a:rPr>
              <a:t>Rooted in the past.</a:t>
            </a:r>
          </a:p>
          <a:p>
            <a:pPr>
              <a:buFont typeface="Wingdings" pitchFamily="2" charset="2"/>
              <a:buChar char="q"/>
            </a:pPr>
            <a:r>
              <a:rPr lang="en-IN" sz="2600" dirty="0">
                <a:solidFill>
                  <a:schemeClr val="bg1"/>
                </a:solidFill>
              </a:rPr>
              <a:t>Contains the attitudes, feelings, and behaviour incorporated from our parents and caretakers.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>
                <a:solidFill>
                  <a:schemeClr val="bg1"/>
                </a:solidFill>
              </a:rPr>
              <a:t>There are two types of parent:-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>
                <a:solidFill>
                  <a:schemeClr val="bg1"/>
                </a:solidFill>
              </a:rPr>
              <a:t>Nurturing parent: Caring, loving, helping.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>
                <a:solidFill>
                  <a:schemeClr val="bg1"/>
                </a:solidFill>
              </a:rPr>
              <a:t>Controlling</a:t>
            </a:r>
            <a:r>
              <a:rPr lang="en-IN" sz="2800" i="1" dirty="0">
                <a:solidFill>
                  <a:schemeClr val="bg1"/>
                </a:solidFill>
              </a:rPr>
              <a:t> </a:t>
            </a:r>
            <a:r>
              <a:rPr lang="en-IN" sz="2800" dirty="0">
                <a:solidFill>
                  <a:schemeClr val="bg1"/>
                </a:solidFill>
              </a:rPr>
              <a:t>parent: Criticizing, reprimanding,                                                                                         censoring, punishing, etc.</a:t>
            </a:r>
            <a:endParaRPr lang="en-US" sz="26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IN" sz="2600" dirty="0">
                <a:solidFill>
                  <a:schemeClr val="bg1"/>
                </a:solidFill>
              </a:rPr>
              <a:t>The characteristics of parent ego include judgemental, over protective, rule maker, distant, opinionated, value driven, sincere, indispensable, moralizing. </a:t>
            </a:r>
          </a:p>
          <a:p>
            <a:pPr>
              <a:buNone/>
            </a:pPr>
            <a:endParaRPr lang="en-IN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n-US" sz="4200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ADULT EGO</a:t>
            </a:r>
            <a:endParaRPr lang="en-IN" sz="4200" u="sng" dirty="0">
              <a:solidFill>
                <a:schemeClr val="accent5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Rooted in the present.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The Adult ego state is authentic, direct, reality based, fact seeking and problem solving.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The </a:t>
            </a:r>
            <a:r>
              <a:rPr lang="en-IN" sz="2800" dirty="0">
                <a:solidFill>
                  <a:schemeClr val="bg1"/>
                </a:solidFill>
              </a:rPr>
              <a:t>Adult ego state is the 'grown up' rational person who talks reasonably and assertively, neither trying to control nor reacting aggressively towards others. The Adult is comfortable with him/herself and is, for many of us, our 'ideal self'.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People with adult ego, state, gather relevant  information, carefully analyse it, generate alternatives  and make logical choices.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The characteristics of adult ego include  spontaneous, aware, capacity for intimacy, deals with reality,  updates  the parent data, never make assumptions and asks for information.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en-IN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CHILD EGO</a:t>
            </a:r>
            <a:endParaRPr lang="en-IN" u="sng" dirty="0">
              <a:solidFill>
                <a:schemeClr val="accent5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Rooted in the past.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Contains the thoughts, feelings, and behaviours  that we experienced as a child.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There are two types of child:-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>
                <a:solidFill>
                  <a:schemeClr val="bg1"/>
                </a:solidFill>
              </a:rPr>
              <a:t>Natural child: Affectionate, impulsive, curious, open, loving.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400" dirty="0">
                <a:solidFill>
                  <a:schemeClr val="bg1"/>
                </a:solidFill>
              </a:rPr>
              <a:t>The</a:t>
            </a:r>
            <a:r>
              <a:rPr lang="en-IN" sz="2400" b="1" dirty="0">
                <a:solidFill>
                  <a:schemeClr val="bg1"/>
                </a:solidFill>
              </a:rPr>
              <a:t> </a:t>
            </a:r>
            <a:r>
              <a:rPr lang="en-IN" sz="2400" dirty="0">
                <a:solidFill>
                  <a:schemeClr val="bg1"/>
                </a:solidFill>
              </a:rPr>
              <a:t> </a:t>
            </a:r>
            <a:r>
              <a:rPr lang="en-IN" sz="2800" dirty="0">
                <a:solidFill>
                  <a:schemeClr val="bg1"/>
                </a:solidFill>
              </a:rPr>
              <a:t>Little Professor: Intuitive, creative, curious, exploring, manipulative.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>
                <a:solidFill>
                  <a:schemeClr val="bg1"/>
                </a:solidFill>
              </a:rPr>
              <a:t>Adaptive</a:t>
            </a:r>
            <a:r>
              <a:rPr lang="en-IN" sz="2800" i="1" dirty="0">
                <a:solidFill>
                  <a:schemeClr val="bg1"/>
                </a:solidFill>
              </a:rPr>
              <a:t> </a:t>
            </a:r>
            <a:r>
              <a:rPr lang="en-IN" sz="2800" dirty="0">
                <a:solidFill>
                  <a:schemeClr val="bg1"/>
                </a:solidFill>
              </a:rPr>
              <a:t>child: Guilty, afraid, depressed, anxious, envious, prideful, trying to please everyone.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chemeClr val="bg1"/>
                </a:solidFill>
              </a:rPr>
              <a:t>The characteristics of child ego include  silent compliance, attention seeking, coyness, giggling and temper  tantrums.</a:t>
            </a:r>
          </a:p>
          <a:p>
            <a:pPr>
              <a:buNone/>
            </a:pPr>
            <a:endParaRPr lang="en-IN" sz="28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IN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800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Functional Model of Ego States</a:t>
            </a:r>
          </a:p>
        </p:txBody>
      </p:sp>
      <p:pic>
        <p:nvPicPr>
          <p:cNvPr id="8" name="Content Placeholder 7" descr="Transactional-Analysis-Diagram-300x19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571612"/>
            <a:ext cx="6500858" cy="400052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Algerian" pitchFamily="82" charset="0"/>
              </a:rPr>
              <a:t>CONCLUSION</a:t>
            </a:r>
            <a:endParaRPr lang="en-IN" u="sng" dirty="0">
              <a:solidFill>
                <a:schemeClr val="accent5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We all have three ego states programmed with different kinds of behavior.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Awareness of ego states gives more choices in our communication patterns.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>
              <a:buNone/>
            </a:pPr>
            <a:r>
              <a:rPr lang="en-US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THANK YOU</a:t>
            </a:r>
          </a:p>
          <a:p>
            <a:pPr>
              <a:buFont typeface="Wingdings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100.jpg"/>
          <p:cNvPicPr>
            <a:picLocks noChangeAspect="1"/>
          </p:cNvPicPr>
          <p:nvPr/>
        </p:nvPicPr>
        <p:blipFill>
          <a:blip r:embed="rId2"/>
          <a:srcRect t="42550" r="38306"/>
          <a:stretch>
            <a:fillRect/>
          </a:stretch>
        </p:blipFill>
        <p:spPr>
          <a:xfrm>
            <a:off x="1500166" y="3357562"/>
            <a:ext cx="5929354" cy="21431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519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Algerian</vt:lpstr>
      <vt:lpstr>Arial</vt:lpstr>
      <vt:lpstr>Berlin Sans FB Demi</vt:lpstr>
      <vt:lpstr>Calibri</vt:lpstr>
      <vt:lpstr>Cambria</vt:lpstr>
      <vt:lpstr>Wingdings</vt:lpstr>
      <vt:lpstr>Office Theme</vt:lpstr>
      <vt:lpstr>EGO STATES</vt:lpstr>
      <vt:lpstr>DEFINITION</vt:lpstr>
      <vt:lpstr>ANALYSIS OF EGO STATES</vt:lpstr>
      <vt:lpstr>Structural model of THE EGO STATES</vt:lpstr>
      <vt:lpstr>PARENT EGO</vt:lpstr>
      <vt:lpstr>ADULT EGO</vt:lpstr>
      <vt:lpstr>CHILD EGO</vt:lpstr>
      <vt:lpstr>Functional Model of Ego States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 STATES</dc:title>
  <dc:creator>user</dc:creator>
  <cp:lastModifiedBy>OWNER</cp:lastModifiedBy>
  <cp:revision>22</cp:revision>
  <dcterms:created xsi:type="dcterms:W3CDTF">2021-07-13T15:11:26Z</dcterms:created>
  <dcterms:modified xsi:type="dcterms:W3CDTF">2025-01-20T16:51:08Z</dcterms:modified>
</cp:coreProperties>
</file>